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58" r:id="rId5"/>
    <p:sldId id="273" r:id="rId6"/>
    <p:sldId id="274" r:id="rId7"/>
    <p:sldId id="260" r:id="rId8"/>
    <p:sldId id="277" r:id="rId9"/>
    <p:sldId id="278" r:id="rId10"/>
    <p:sldId id="279" r:id="rId11"/>
    <p:sldId id="280" r:id="rId12"/>
    <p:sldId id="281" r:id="rId13"/>
    <p:sldId id="261" r:id="rId14"/>
    <p:sldId id="259" r:id="rId15"/>
    <p:sldId id="272" r:id="rId16"/>
    <p:sldId id="276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lacial Indifference" panose="020B0604020202020204" charset="0"/>
      <p:regular r:id="rId22"/>
    </p:embeddedFont>
    <p:embeddedFont>
      <p:font typeface="Glacial Indifferen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658E31-546B-4E40-8CE7-E482D02E0CD0}" v="2" dt="2024-01-03T05:55:34.9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2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lham ramadhani" userId="fdb5d4170100538c" providerId="LiveId" clId="{CE658E31-546B-4E40-8CE7-E482D02E0CD0}"/>
    <pc:docChg chg="undo custSel modSld">
      <pc:chgData name="ilham ramadhani" userId="fdb5d4170100538c" providerId="LiveId" clId="{CE658E31-546B-4E40-8CE7-E482D02E0CD0}" dt="2024-01-03T05:58:10.706" v="230" actId="478"/>
      <pc:docMkLst>
        <pc:docMk/>
      </pc:docMkLst>
      <pc:sldChg chg="addSp delSp modSp mod">
        <pc:chgData name="ilham ramadhani" userId="fdb5d4170100538c" providerId="LiveId" clId="{CE658E31-546B-4E40-8CE7-E482D02E0CD0}" dt="2024-01-03T05:57:10.724" v="225" actId="20577"/>
        <pc:sldMkLst>
          <pc:docMk/>
          <pc:sldMk cId="0" sldId="256"/>
        </pc:sldMkLst>
        <pc:spChg chg="add del mod topLvl">
          <ac:chgData name="ilham ramadhani" userId="fdb5d4170100538c" providerId="LiveId" clId="{CE658E31-546B-4E40-8CE7-E482D02E0CD0}" dt="2024-01-03T05:51:24.664" v="69" actId="1076"/>
          <ac:spMkLst>
            <pc:docMk/>
            <pc:sldMk cId="0" sldId="256"/>
            <ac:spMk id="3" creationId="{00000000-0000-0000-0000-000000000000}"/>
          </ac:spMkLst>
        </pc:spChg>
        <pc:spChg chg="mod topLvl">
          <ac:chgData name="ilham ramadhani" userId="fdb5d4170100538c" providerId="LiveId" clId="{CE658E31-546B-4E40-8CE7-E482D02E0CD0}" dt="2024-01-03T05:51:22.698" v="68" actId="478"/>
          <ac:spMkLst>
            <pc:docMk/>
            <pc:sldMk cId="0" sldId="256"/>
            <ac:spMk id="4" creationId="{00000000-0000-0000-0000-000000000000}"/>
          </ac:spMkLst>
        </pc:spChg>
        <pc:spChg chg="del">
          <ac:chgData name="ilham ramadhani" userId="fdb5d4170100538c" providerId="LiveId" clId="{CE658E31-546B-4E40-8CE7-E482D02E0CD0}" dt="2024-01-03T05:51:30.232" v="72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ilham ramadhani" userId="fdb5d4170100538c" providerId="LiveId" clId="{CE658E31-546B-4E40-8CE7-E482D02E0CD0}" dt="2024-01-03T05:51:27.847" v="71" actId="478"/>
          <ac:spMkLst>
            <pc:docMk/>
            <pc:sldMk cId="0" sldId="256"/>
            <ac:spMk id="6" creationId="{00000000-0000-0000-0000-000000000000}"/>
          </ac:spMkLst>
        </pc:spChg>
        <pc:spChg chg="mod">
          <ac:chgData name="ilham ramadhani" userId="fdb5d4170100538c" providerId="LiveId" clId="{CE658E31-546B-4E40-8CE7-E482D02E0CD0}" dt="2024-01-03T05:50:39.145" v="48" actId="14100"/>
          <ac:spMkLst>
            <pc:docMk/>
            <pc:sldMk cId="0" sldId="256"/>
            <ac:spMk id="24" creationId="{00000000-0000-0000-0000-000000000000}"/>
          </ac:spMkLst>
        </pc:spChg>
        <pc:spChg chg="del">
          <ac:chgData name="ilham ramadhani" userId="fdb5d4170100538c" providerId="LiveId" clId="{CE658E31-546B-4E40-8CE7-E482D02E0CD0}" dt="2024-01-03T05:51:26.221" v="70" actId="478"/>
          <ac:spMkLst>
            <pc:docMk/>
            <pc:sldMk cId="0" sldId="256"/>
            <ac:spMk id="25" creationId="{00000000-0000-0000-0000-000000000000}"/>
          </ac:spMkLst>
        </pc:spChg>
        <pc:spChg chg="mod">
          <ac:chgData name="ilham ramadhani" userId="fdb5d4170100538c" providerId="LiveId" clId="{CE658E31-546B-4E40-8CE7-E482D02E0CD0}" dt="2024-01-03T05:54:35.846" v="109" actId="14100"/>
          <ac:spMkLst>
            <pc:docMk/>
            <pc:sldMk cId="0" sldId="256"/>
            <ac:spMk id="26" creationId="{00000000-0000-0000-0000-000000000000}"/>
          </ac:spMkLst>
        </pc:spChg>
        <pc:spChg chg="mod">
          <ac:chgData name="ilham ramadhani" userId="fdb5d4170100538c" providerId="LiveId" clId="{CE658E31-546B-4E40-8CE7-E482D02E0CD0}" dt="2024-01-03T05:48:52.678" v="18" actId="20577"/>
          <ac:spMkLst>
            <pc:docMk/>
            <pc:sldMk cId="0" sldId="256"/>
            <ac:spMk id="27" creationId="{00000000-0000-0000-0000-000000000000}"/>
          </ac:spMkLst>
        </pc:spChg>
        <pc:spChg chg="mod">
          <ac:chgData name="ilham ramadhani" userId="fdb5d4170100538c" providerId="LiveId" clId="{CE658E31-546B-4E40-8CE7-E482D02E0CD0}" dt="2024-01-03T05:50:54.037" v="63" actId="20577"/>
          <ac:spMkLst>
            <pc:docMk/>
            <pc:sldMk cId="0" sldId="256"/>
            <ac:spMk id="28" creationId="{00000000-0000-0000-0000-000000000000}"/>
          </ac:spMkLst>
        </pc:spChg>
        <pc:spChg chg="del">
          <ac:chgData name="ilham ramadhani" userId="fdb5d4170100538c" providerId="LiveId" clId="{CE658E31-546B-4E40-8CE7-E482D02E0CD0}" dt="2024-01-03T05:55:44.934" v="165" actId="478"/>
          <ac:spMkLst>
            <pc:docMk/>
            <pc:sldMk cId="0" sldId="256"/>
            <ac:spMk id="29" creationId="{00000000-0000-0000-0000-000000000000}"/>
          </ac:spMkLst>
        </pc:spChg>
        <pc:spChg chg="del">
          <ac:chgData name="ilham ramadhani" userId="fdb5d4170100538c" providerId="LiveId" clId="{CE658E31-546B-4E40-8CE7-E482D02E0CD0}" dt="2024-01-03T05:54:44.762" v="110" actId="478"/>
          <ac:spMkLst>
            <pc:docMk/>
            <pc:sldMk cId="0" sldId="256"/>
            <ac:spMk id="30" creationId="{00000000-0000-0000-0000-000000000000}"/>
          </ac:spMkLst>
        </pc:spChg>
        <pc:spChg chg="add mod">
          <ac:chgData name="ilham ramadhani" userId="fdb5d4170100538c" providerId="LiveId" clId="{CE658E31-546B-4E40-8CE7-E482D02E0CD0}" dt="2024-01-03T05:55:16.896" v="163" actId="20577"/>
          <ac:spMkLst>
            <pc:docMk/>
            <pc:sldMk cId="0" sldId="256"/>
            <ac:spMk id="31" creationId="{415D3E8B-794C-F311-E19D-633DFAEDAAA2}"/>
          </ac:spMkLst>
        </pc:spChg>
        <pc:spChg chg="add mod">
          <ac:chgData name="ilham ramadhani" userId="fdb5d4170100538c" providerId="LiveId" clId="{CE658E31-546B-4E40-8CE7-E482D02E0CD0}" dt="2024-01-03T05:57:10.724" v="225" actId="20577"/>
          <ac:spMkLst>
            <pc:docMk/>
            <pc:sldMk cId="0" sldId="256"/>
            <ac:spMk id="32" creationId="{93685BD0-AF17-7E4D-F2BF-C67AF793536E}"/>
          </ac:spMkLst>
        </pc:spChg>
        <pc:grpChg chg="add del mod">
          <ac:chgData name="ilham ramadhani" userId="fdb5d4170100538c" providerId="LiveId" clId="{CE658E31-546B-4E40-8CE7-E482D02E0CD0}" dt="2024-01-03T05:51:40.398" v="73" actId="1076"/>
          <ac:grpSpMkLst>
            <pc:docMk/>
            <pc:sldMk cId="0" sldId="256"/>
            <ac:grpSpMk id="2" creationId="{00000000-0000-0000-0000-000000000000}"/>
          </ac:grpSpMkLst>
        </pc:grpChg>
        <pc:grpChg chg="mod">
          <ac:chgData name="ilham ramadhani" userId="fdb5d4170100538c" providerId="LiveId" clId="{CE658E31-546B-4E40-8CE7-E482D02E0CD0}" dt="2024-01-03T05:54:56.732" v="113" actId="1076"/>
          <ac:grpSpMkLst>
            <pc:docMk/>
            <pc:sldMk cId="0" sldId="256"/>
            <ac:grpSpMk id="18" creationId="{00000000-0000-0000-0000-000000000000}"/>
          </ac:grpSpMkLst>
        </pc:grpChg>
      </pc:sldChg>
      <pc:sldChg chg="delSp mod">
        <pc:chgData name="ilham ramadhani" userId="fdb5d4170100538c" providerId="LiveId" clId="{CE658E31-546B-4E40-8CE7-E482D02E0CD0}" dt="2024-01-03T05:58:10.706" v="230" actId="478"/>
        <pc:sldMkLst>
          <pc:docMk/>
          <pc:sldMk cId="0" sldId="257"/>
        </pc:sldMkLst>
        <pc:spChg chg="del">
          <ac:chgData name="ilham ramadhani" userId="fdb5d4170100538c" providerId="LiveId" clId="{CE658E31-546B-4E40-8CE7-E482D02E0CD0}" dt="2024-01-03T05:58:10.706" v="230" actId="478"/>
          <ac:spMkLst>
            <pc:docMk/>
            <pc:sldMk cId="0" sldId="257"/>
            <ac:spMk id="7" creationId="{00000000-0000-0000-0000-000000000000}"/>
          </ac:spMkLst>
        </pc:spChg>
      </pc:sldChg>
      <pc:sldChg chg="delSp modSp mod">
        <pc:chgData name="ilham ramadhani" userId="fdb5d4170100538c" providerId="LiveId" clId="{CE658E31-546B-4E40-8CE7-E482D02E0CD0}" dt="2024-01-03T05:57:54.099" v="229" actId="478"/>
        <pc:sldMkLst>
          <pc:docMk/>
          <pc:sldMk cId="0" sldId="258"/>
        </pc:sldMkLst>
        <pc:spChg chg="del">
          <ac:chgData name="ilham ramadhani" userId="fdb5d4170100538c" providerId="LiveId" clId="{CE658E31-546B-4E40-8CE7-E482D02E0CD0}" dt="2024-01-03T05:57:51.705" v="228" actId="478"/>
          <ac:spMkLst>
            <pc:docMk/>
            <pc:sldMk cId="0" sldId="258"/>
            <ac:spMk id="13" creationId="{00000000-0000-0000-0000-000000000000}"/>
          </ac:spMkLst>
        </pc:spChg>
        <pc:spChg chg="del">
          <ac:chgData name="ilham ramadhani" userId="fdb5d4170100538c" providerId="LiveId" clId="{CE658E31-546B-4E40-8CE7-E482D02E0CD0}" dt="2024-01-03T05:57:54.099" v="229" actId="478"/>
          <ac:spMkLst>
            <pc:docMk/>
            <pc:sldMk cId="0" sldId="258"/>
            <ac:spMk id="14" creationId="{00000000-0000-0000-0000-000000000000}"/>
          </ac:spMkLst>
        </pc:spChg>
        <pc:spChg chg="del mod">
          <ac:chgData name="ilham ramadhani" userId="fdb5d4170100538c" providerId="LiveId" clId="{CE658E31-546B-4E40-8CE7-E482D02E0CD0}" dt="2024-01-03T05:57:49.076" v="227" actId="478"/>
          <ac:spMkLst>
            <pc:docMk/>
            <pc:sldMk cId="0" sldId="258"/>
            <ac:spMk id="2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svg"/><Relationship Id="rId7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4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26256" y="6656722"/>
            <a:ext cx="5694612" cy="6120511"/>
            <a:chOff x="-91161" y="-658994"/>
            <a:chExt cx="1499816" cy="1611987"/>
          </a:xfrm>
        </p:grpSpPr>
        <p:sp>
          <p:nvSpPr>
            <p:cNvPr id="3" name="Freeform 3"/>
            <p:cNvSpPr/>
            <p:nvPr/>
          </p:nvSpPr>
          <p:spPr>
            <a:xfrm>
              <a:off x="-91161" y="-658994"/>
              <a:ext cx="1408655" cy="952993"/>
            </a:xfrm>
            <a:custGeom>
              <a:avLst/>
              <a:gdLst/>
              <a:ahLst/>
              <a:cxnLst/>
              <a:rect l="l" t="t" r="r" b="b"/>
              <a:pathLst>
                <a:path w="1408655" h="952993">
                  <a:moveTo>
                    <a:pt x="0" y="0"/>
                  </a:moveTo>
                  <a:lnTo>
                    <a:pt x="1408655" y="0"/>
                  </a:lnTo>
                  <a:lnTo>
                    <a:pt x="1408655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/>
            <a:lstStyle/>
            <a:p>
              <a:endParaRPr lang="id-ID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08655" cy="991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6183514" y="2901658"/>
            <a:ext cx="1327633" cy="1327633"/>
          </a:xfrm>
          <a:custGeom>
            <a:avLst/>
            <a:gdLst/>
            <a:ahLst/>
            <a:cxnLst/>
            <a:rect l="l" t="t" r="r" b="b"/>
            <a:pathLst>
              <a:path w="1327633" h="1327633">
                <a:moveTo>
                  <a:pt x="0" y="0"/>
                </a:moveTo>
                <a:lnTo>
                  <a:pt x="1327633" y="0"/>
                </a:lnTo>
                <a:lnTo>
                  <a:pt x="1327633" y="1327633"/>
                </a:lnTo>
                <a:lnTo>
                  <a:pt x="0" y="132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747072" y="-2408128"/>
            <a:ext cx="5973602" cy="5973602"/>
          </a:xfrm>
          <a:custGeom>
            <a:avLst/>
            <a:gdLst/>
            <a:ahLst/>
            <a:cxnLst/>
            <a:rect l="l" t="t" r="r" b="b"/>
            <a:pathLst>
              <a:path w="5973602" h="5973602">
                <a:moveTo>
                  <a:pt x="0" y="0"/>
                </a:moveTo>
                <a:lnTo>
                  <a:pt x="5973602" y="0"/>
                </a:lnTo>
                <a:lnTo>
                  <a:pt x="5973602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5351247" y="4400741"/>
            <a:ext cx="803180" cy="742759"/>
            <a:chOff x="0" y="0"/>
            <a:chExt cx="211537" cy="19562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1537" cy="195624"/>
            </a:xfrm>
            <a:custGeom>
              <a:avLst/>
              <a:gdLst/>
              <a:ahLst/>
              <a:cxnLst/>
              <a:rect l="l" t="t" r="r" b="b"/>
              <a:pathLst>
                <a:path w="211537" h="195624">
                  <a:moveTo>
                    <a:pt x="0" y="0"/>
                  </a:moveTo>
                  <a:lnTo>
                    <a:pt x="211537" y="0"/>
                  </a:lnTo>
                  <a:lnTo>
                    <a:pt x="211537" y="195624"/>
                  </a:lnTo>
                  <a:lnTo>
                    <a:pt x="0" y="195624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11537" cy="23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619741" cy="2934068"/>
            <a:chOff x="0" y="0"/>
            <a:chExt cx="163224" cy="7727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224" cy="772759"/>
            </a:xfrm>
            <a:custGeom>
              <a:avLst/>
              <a:gdLst/>
              <a:ahLst/>
              <a:cxnLst/>
              <a:rect l="l" t="t" r="r" b="b"/>
              <a:pathLst>
                <a:path w="163224" h="772759">
                  <a:moveTo>
                    <a:pt x="0" y="0"/>
                  </a:moveTo>
                  <a:lnTo>
                    <a:pt x="163224" y="0"/>
                  </a:lnTo>
                  <a:lnTo>
                    <a:pt x="163224" y="772759"/>
                  </a:lnTo>
                  <a:lnTo>
                    <a:pt x="0" y="772759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3224" cy="8108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2933707"/>
            <a:ext cx="619741" cy="1004046"/>
            <a:chOff x="0" y="0"/>
            <a:chExt cx="163224" cy="2644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3224" cy="264440"/>
            </a:xfrm>
            <a:custGeom>
              <a:avLst/>
              <a:gdLst/>
              <a:ahLst/>
              <a:cxnLst/>
              <a:rect l="l" t="t" r="r" b="b"/>
              <a:pathLst>
                <a:path w="163224" h="264440">
                  <a:moveTo>
                    <a:pt x="0" y="0"/>
                  </a:moveTo>
                  <a:lnTo>
                    <a:pt x="163224" y="0"/>
                  </a:lnTo>
                  <a:lnTo>
                    <a:pt x="163224" y="264440"/>
                  </a:lnTo>
                  <a:lnTo>
                    <a:pt x="0" y="26444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63224" cy="3025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0" y="6668606"/>
            <a:ext cx="12939515" cy="3618394"/>
            <a:chOff x="0" y="0"/>
            <a:chExt cx="3407938" cy="952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407938" cy="952993"/>
            </a:xfrm>
            <a:custGeom>
              <a:avLst/>
              <a:gdLst/>
              <a:ahLst/>
              <a:cxnLst/>
              <a:rect l="l" t="t" r="r" b="b"/>
              <a:pathLst>
                <a:path w="3407938" h="952993">
                  <a:moveTo>
                    <a:pt x="0" y="0"/>
                  </a:moveTo>
                  <a:lnTo>
                    <a:pt x="3407938" y="0"/>
                  </a:lnTo>
                  <a:lnTo>
                    <a:pt x="3407938" y="952993"/>
                  </a:lnTo>
                  <a:lnTo>
                    <a:pt x="0" y="952993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3407938" cy="991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967885" y="7117855"/>
            <a:ext cx="143103" cy="2691310"/>
            <a:chOff x="0" y="0"/>
            <a:chExt cx="37690" cy="7088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690" cy="708822"/>
            </a:xfrm>
            <a:custGeom>
              <a:avLst/>
              <a:gdLst/>
              <a:ahLst/>
              <a:cxnLst/>
              <a:rect l="l" t="t" r="r" b="b"/>
              <a:pathLst>
                <a:path w="37690" h="708822">
                  <a:moveTo>
                    <a:pt x="0" y="0"/>
                  </a:moveTo>
                  <a:lnTo>
                    <a:pt x="37690" y="0"/>
                  </a:lnTo>
                  <a:lnTo>
                    <a:pt x="37690" y="708822"/>
                  </a:lnTo>
                  <a:lnTo>
                    <a:pt x="0" y="708822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7690" cy="746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957285" y="2586546"/>
            <a:ext cx="14016702" cy="3334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980"/>
              </a:lnSpc>
            </a:pPr>
            <a:r>
              <a:rPr lang="id-ID" sz="11000" dirty="0">
                <a:solidFill>
                  <a:srgbClr val="000000"/>
                </a:solidFill>
                <a:latin typeface="Glacial Indifference Bold"/>
              </a:rPr>
              <a:t>SISTEM PENDAFTARAN</a:t>
            </a:r>
            <a:endParaRPr lang="en-US" sz="110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676921" y="8516338"/>
            <a:ext cx="9070151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id-ID" sz="3399" dirty="0" err="1">
                <a:solidFill>
                  <a:srgbClr val="FFFFFF"/>
                </a:solidFill>
                <a:latin typeface="Glacial Indifference"/>
              </a:rPr>
              <a:t>Sandrianus</a:t>
            </a:r>
            <a:r>
              <a:rPr lang="id-ID" sz="3399" dirty="0">
                <a:solidFill>
                  <a:srgbClr val="FFFFFF"/>
                </a:solidFill>
                <a:latin typeface="Glacial Indifference"/>
              </a:rPr>
              <a:t> Marten Bau (</a:t>
            </a:r>
            <a:r>
              <a:rPr lang="en-US" sz="3399" dirty="0">
                <a:solidFill>
                  <a:srgbClr val="FFFFFF"/>
                </a:solidFill>
                <a:latin typeface="Glacial Indifference"/>
              </a:rPr>
              <a:t>2</a:t>
            </a:r>
            <a:r>
              <a:rPr lang="id-ID" sz="3399" dirty="0">
                <a:solidFill>
                  <a:srgbClr val="FFFFFF"/>
                </a:solidFill>
                <a:latin typeface="Glacial Indifference"/>
              </a:rPr>
              <a:t>213020028)</a:t>
            </a:r>
            <a:endParaRPr lang="en-US" sz="3399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967885" y="1341590"/>
            <a:ext cx="8718655" cy="936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id-ID" sz="5499" spc="439" dirty="0">
                <a:solidFill>
                  <a:srgbClr val="5DA295"/>
                </a:solidFill>
                <a:latin typeface="Glacial Indifference Bold"/>
              </a:rPr>
              <a:t>PBO</a:t>
            </a:r>
            <a:endParaRPr lang="en-US" sz="5499" spc="439" dirty="0">
              <a:solidFill>
                <a:srgbClr val="5DA295"/>
              </a:solidFill>
              <a:latin typeface="Glacial Indifference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676921" y="7078451"/>
            <a:ext cx="505688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id-ID" sz="3999" dirty="0">
                <a:solidFill>
                  <a:srgbClr val="FFFFFF"/>
                </a:solidFill>
                <a:latin typeface="Glacial Indifference Bold"/>
              </a:rPr>
              <a:t>Nama Kelompok</a:t>
            </a:r>
            <a:endParaRPr lang="en-US" sz="3999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31" name="TextBox 26">
            <a:extLst>
              <a:ext uri="{FF2B5EF4-FFF2-40B4-BE49-F238E27FC236}">
                <a16:creationId xmlns:a16="http://schemas.microsoft.com/office/drawing/2014/main" id="{415D3E8B-794C-F311-E19D-633DFAEDAAA2}"/>
              </a:ext>
            </a:extLst>
          </p:cNvPr>
          <p:cNvSpPr txBox="1"/>
          <p:nvPr/>
        </p:nvSpPr>
        <p:spPr>
          <a:xfrm>
            <a:off x="2681154" y="9077398"/>
            <a:ext cx="9070151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id-ID" sz="3399" dirty="0">
                <a:solidFill>
                  <a:srgbClr val="FFFFFF"/>
                </a:solidFill>
                <a:latin typeface="Glacial Indifference"/>
              </a:rPr>
              <a:t>Muhammad Ilham Ramadhani (</a:t>
            </a:r>
            <a:r>
              <a:rPr lang="en-US" sz="3399" dirty="0">
                <a:solidFill>
                  <a:srgbClr val="FFFFFF"/>
                </a:solidFill>
                <a:latin typeface="Glacial Indifference"/>
              </a:rPr>
              <a:t>2</a:t>
            </a:r>
            <a:r>
              <a:rPr lang="id-ID" sz="3399" dirty="0">
                <a:solidFill>
                  <a:srgbClr val="FFFFFF"/>
                </a:solidFill>
                <a:latin typeface="Glacial Indifference"/>
              </a:rPr>
              <a:t>213020039)</a:t>
            </a:r>
            <a:endParaRPr lang="en-US" sz="3399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32" name="TextBox 26">
            <a:extLst>
              <a:ext uri="{FF2B5EF4-FFF2-40B4-BE49-F238E27FC236}">
                <a16:creationId xmlns:a16="http://schemas.microsoft.com/office/drawing/2014/main" id="{93685BD0-AF17-7E4D-F2BF-C67AF793536E}"/>
              </a:ext>
            </a:extLst>
          </p:cNvPr>
          <p:cNvSpPr txBox="1"/>
          <p:nvPr/>
        </p:nvSpPr>
        <p:spPr>
          <a:xfrm>
            <a:off x="2667000" y="7834283"/>
            <a:ext cx="9070151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id-ID" sz="3399" dirty="0">
                <a:solidFill>
                  <a:srgbClr val="FFFFFF"/>
                </a:solidFill>
                <a:latin typeface="Glacial Indifference"/>
              </a:rPr>
              <a:t>Yondri G Ndun (18103020020)</a:t>
            </a:r>
            <a:endParaRPr lang="en-US" sz="3399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086600" y="2850495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untuk memilih data yang akan di hapus</a:t>
            </a:r>
          </a:p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Dan di ubah</a:t>
            </a: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318F69C0-B052-6A1A-A073-F3D73A158B80}"/>
              </a:ext>
            </a:extLst>
          </p:cNvPr>
          <p:cNvSpPr txBox="1"/>
          <p:nvPr/>
        </p:nvSpPr>
        <p:spPr>
          <a:xfrm>
            <a:off x="7086600" y="5682805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cari untuk melakukan pencarian pada </a:t>
            </a:r>
          </a:p>
          <a:p>
            <a:pPr algn="ctr">
              <a:lnSpc>
                <a:spcPts val="4899"/>
              </a:lnSpc>
            </a:pP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Database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berdasarkan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id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atau yang lainnya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0EDED4E2-0074-642F-C4CF-0238182E7A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854" y="1943100"/>
            <a:ext cx="7169518" cy="59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65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553200" y="4294311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ubahuntuk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mengubah data </a:t>
            </a:r>
          </a:p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yang sudah di pilih</a:t>
            </a:r>
          </a:p>
        </p:txBody>
      </p:sp>
      <p:pic>
        <p:nvPicPr>
          <p:cNvPr id="16" name="Gambar 15">
            <a:extLst>
              <a:ext uri="{FF2B5EF4-FFF2-40B4-BE49-F238E27FC236}">
                <a16:creationId xmlns:a16="http://schemas.microsoft.com/office/drawing/2014/main" id="{EB30855D-E48B-FD6D-2BDA-AB110EDB84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1693466"/>
            <a:ext cx="8617393" cy="65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1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553200" y="4294311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Kode program untuk mengatur tombol tampilan </a:t>
            </a:r>
          </a:p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pada halaman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interface</a:t>
            </a:r>
            <a:endParaRPr lang="id-ID" sz="3499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18" name="Gambar 17">
            <a:extLst>
              <a:ext uri="{FF2B5EF4-FFF2-40B4-BE49-F238E27FC236}">
                <a16:creationId xmlns:a16="http://schemas.microsoft.com/office/drawing/2014/main" id="{A3800E43-786D-C636-7FE0-B44DF72726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200" y="2391225"/>
            <a:ext cx="5512083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10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26659" y="7028511"/>
            <a:ext cx="4921456" cy="3986379"/>
          </a:xfrm>
          <a:custGeom>
            <a:avLst/>
            <a:gdLst/>
            <a:ahLst/>
            <a:cxnLst/>
            <a:rect l="l" t="t" r="r" b="b"/>
            <a:pathLst>
              <a:path w="4921456" h="3986379">
                <a:moveTo>
                  <a:pt x="0" y="0"/>
                </a:moveTo>
                <a:lnTo>
                  <a:pt x="4921455" y="0"/>
                </a:lnTo>
                <a:lnTo>
                  <a:pt x="4921455" y="3986379"/>
                </a:lnTo>
                <a:lnTo>
                  <a:pt x="0" y="39863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64232" y="-2136727"/>
            <a:ext cx="5790136" cy="5790136"/>
          </a:xfrm>
          <a:custGeom>
            <a:avLst/>
            <a:gdLst/>
            <a:ahLst/>
            <a:cxnLst/>
            <a:rect l="l" t="t" r="r" b="b"/>
            <a:pathLst>
              <a:path w="5790136" h="5790136">
                <a:moveTo>
                  <a:pt x="0" y="0"/>
                </a:moveTo>
                <a:lnTo>
                  <a:pt x="5790136" y="0"/>
                </a:lnTo>
                <a:lnTo>
                  <a:pt x="5790136" y="5790136"/>
                </a:lnTo>
                <a:lnTo>
                  <a:pt x="0" y="5790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3962400" y="213565"/>
            <a:ext cx="9324521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id-ID" sz="6500" dirty="0">
                <a:solidFill>
                  <a:srgbClr val="000000"/>
                </a:solidFill>
                <a:latin typeface="Glacial Indifference Bold"/>
              </a:rPr>
              <a:t>Fitur Pada </a:t>
            </a:r>
            <a:r>
              <a:rPr lang="id-ID" sz="6500" dirty="0" err="1">
                <a:solidFill>
                  <a:srgbClr val="000000"/>
                </a:solidFill>
                <a:latin typeface="Glacial Indifference Bold"/>
              </a:rPr>
              <a:t>Login</a:t>
            </a:r>
            <a:endParaRPr lang="en-US" sz="6500" dirty="0">
              <a:solidFill>
                <a:srgbClr val="000000"/>
              </a:solidFill>
              <a:latin typeface="Glacial Indifference Bold"/>
            </a:endParaRPr>
          </a:p>
        </p:txBody>
      </p:sp>
      <p:grpSp>
        <p:nvGrpSpPr>
          <p:cNvPr id="79" name="Group 14">
            <a:extLst>
              <a:ext uri="{FF2B5EF4-FFF2-40B4-BE49-F238E27FC236}">
                <a16:creationId xmlns:a16="http://schemas.microsoft.com/office/drawing/2014/main" id="{6236FE78-5AED-3216-CA5F-16B5D4D2D59B}"/>
              </a:ext>
            </a:extLst>
          </p:cNvPr>
          <p:cNvGrpSpPr/>
          <p:nvPr/>
        </p:nvGrpSpPr>
        <p:grpSpPr>
          <a:xfrm>
            <a:off x="5325068" y="1727704"/>
            <a:ext cx="1638992" cy="1638992"/>
            <a:chOff x="0" y="0"/>
            <a:chExt cx="812800" cy="812800"/>
          </a:xfrm>
        </p:grpSpPr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19C4B6F1-DF48-D7DF-071C-E9E9ACD86A5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2217CB8D-CB10-01FB-BEB7-451C8C2AC4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2" name="Group 20">
            <a:extLst>
              <a:ext uri="{FF2B5EF4-FFF2-40B4-BE49-F238E27FC236}">
                <a16:creationId xmlns:a16="http://schemas.microsoft.com/office/drawing/2014/main" id="{1E8F9EBD-7B7A-1ECF-F951-C0A87BCDAB5A}"/>
              </a:ext>
            </a:extLst>
          </p:cNvPr>
          <p:cNvGrpSpPr/>
          <p:nvPr/>
        </p:nvGrpSpPr>
        <p:grpSpPr>
          <a:xfrm>
            <a:off x="2123976" y="6308285"/>
            <a:ext cx="1638992" cy="1638992"/>
            <a:chOff x="0" y="-14736"/>
            <a:chExt cx="812800" cy="812800"/>
          </a:xfrm>
        </p:grpSpPr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id="{2BD3ED59-353D-3942-F449-F1A5A77584FD}"/>
                </a:ext>
              </a:extLst>
            </p:cNvPr>
            <p:cNvSpPr/>
            <p:nvPr/>
          </p:nvSpPr>
          <p:spPr>
            <a:xfrm>
              <a:off x="0" y="-1473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84" name="TextBox 22">
              <a:extLst>
                <a:ext uri="{FF2B5EF4-FFF2-40B4-BE49-F238E27FC236}">
                  <a16:creationId xmlns:a16="http://schemas.microsoft.com/office/drawing/2014/main" id="{45FC4D88-16AB-847B-7F6A-9FAAF64794D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5" name="Group 23">
            <a:extLst>
              <a:ext uri="{FF2B5EF4-FFF2-40B4-BE49-F238E27FC236}">
                <a16:creationId xmlns:a16="http://schemas.microsoft.com/office/drawing/2014/main" id="{57559EBD-0493-2ACB-67ED-29166F591C81}"/>
              </a:ext>
            </a:extLst>
          </p:cNvPr>
          <p:cNvGrpSpPr/>
          <p:nvPr/>
        </p:nvGrpSpPr>
        <p:grpSpPr>
          <a:xfrm>
            <a:off x="9691676" y="6370319"/>
            <a:ext cx="1638992" cy="1638992"/>
            <a:chOff x="0" y="0"/>
            <a:chExt cx="812800" cy="812800"/>
          </a:xfrm>
        </p:grpSpPr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7AE64F00-A69F-B719-5CD5-C91533195B7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87" name="TextBox 25">
              <a:extLst>
                <a:ext uri="{FF2B5EF4-FFF2-40B4-BE49-F238E27FC236}">
                  <a16:creationId xmlns:a16="http://schemas.microsoft.com/office/drawing/2014/main" id="{AC0EA35A-741A-0C15-52A2-41C9F7CE22B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8" name="Freeform 26">
            <a:extLst>
              <a:ext uri="{FF2B5EF4-FFF2-40B4-BE49-F238E27FC236}">
                <a16:creationId xmlns:a16="http://schemas.microsoft.com/office/drawing/2014/main" id="{EA647002-548B-9D8A-01BB-B13FF49152F9}"/>
              </a:ext>
            </a:extLst>
          </p:cNvPr>
          <p:cNvSpPr/>
          <p:nvPr/>
        </p:nvSpPr>
        <p:spPr>
          <a:xfrm>
            <a:off x="5705758" y="2108394"/>
            <a:ext cx="877612" cy="877612"/>
          </a:xfrm>
          <a:custGeom>
            <a:avLst/>
            <a:gdLst/>
            <a:ahLst/>
            <a:cxnLst/>
            <a:rect l="l" t="t" r="r" b="b"/>
            <a:pathLst>
              <a:path w="877612" h="877612">
                <a:moveTo>
                  <a:pt x="0" y="0"/>
                </a:moveTo>
                <a:lnTo>
                  <a:pt x="877612" y="0"/>
                </a:lnTo>
                <a:lnTo>
                  <a:pt x="877612" y="877612"/>
                </a:lnTo>
                <a:lnTo>
                  <a:pt x="0" y="8776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9" name="Freeform 28">
            <a:extLst>
              <a:ext uri="{FF2B5EF4-FFF2-40B4-BE49-F238E27FC236}">
                <a16:creationId xmlns:a16="http://schemas.microsoft.com/office/drawing/2014/main" id="{404FFC0E-E800-FC7B-EF84-2A66D9CC740C}"/>
              </a:ext>
            </a:extLst>
          </p:cNvPr>
          <p:cNvSpPr/>
          <p:nvPr/>
        </p:nvSpPr>
        <p:spPr>
          <a:xfrm>
            <a:off x="9957609" y="6636252"/>
            <a:ext cx="1107127" cy="1107127"/>
          </a:xfrm>
          <a:custGeom>
            <a:avLst/>
            <a:gdLst/>
            <a:ahLst/>
            <a:cxnLst/>
            <a:rect l="l" t="t" r="r" b="b"/>
            <a:pathLst>
              <a:path w="1107127" h="1107127">
                <a:moveTo>
                  <a:pt x="0" y="0"/>
                </a:moveTo>
                <a:lnTo>
                  <a:pt x="1107127" y="0"/>
                </a:lnTo>
                <a:lnTo>
                  <a:pt x="1107127" y="1107126"/>
                </a:lnTo>
                <a:lnTo>
                  <a:pt x="0" y="11071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0" name="Freeform 29">
            <a:extLst>
              <a:ext uri="{FF2B5EF4-FFF2-40B4-BE49-F238E27FC236}">
                <a16:creationId xmlns:a16="http://schemas.microsoft.com/office/drawing/2014/main" id="{0B719820-BD76-296A-B1A2-EE3DB8B55B10}"/>
              </a:ext>
            </a:extLst>
          </p:cNvPr>
          <p:cNvSpPr/>
          <p:nvPr/>
        </p:nvSpPr>
        <p:spPr>
          <a:xfrm>
            <a:off x="2435049" y="6547906"/>
            <a:ext cx="947230" cy="961211"/>
          </a:xfrm>
          <a:custGeom>
            <a:avLst/>
            <a:gdLst/>
            <a:ahLst/>
            <a:cxnLst/>
            <a:rect l="l" t="t" r="r" b="b"/>
            <a:pathLst>
              <a:path w="947230" h="961211">
                <a:moveTo>
                  <a:pt x="0" y="0"/>
                </a:moveTo>
                <a:lnTo>
                  <a:pt x="947230" y="0"/>
                </a:lnTo>
                <a:lnTo>
                  <a:pt x="947230" y="961210"/>
                </a:lnTo>
                <a:lnTo>
                  <a:pt x="0" y="9612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1" name="TextBox 31">
            <a:extLst>
              <a:ext uri="{FF2B5EF4-FFF2-40B4-BE49-F238E27FC236}">
                <a16:creationId xmlns:a16="http://schemas.microsoft.com/office/drawing/2014/main" id="{7B73EFE8-8B3A-CEB7-9D92-BAE19103A992}"/>
              </a:ext>
            </a:extLst>
          </p:cNvPr>
          <p:cNvSpPr txBox="1"/>
          <p:nvPr/>
        </p:nvSpPr>
        <p:spPr>
          <a:xfrm>
            <a:off x="7329261" y="1661029"/>
            <a:ext cx="4235107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id-ID" sz="3399" dirty="0">
                <a:solidFill>
                  <a:srgbClr val="000000"/>
                </a:solidFill>
                <a:latin typeface="Glacial Indifference Bold"/>
              </a:rPr>
              <a:t>Email dan </a:t>
            </a:r>
            <a:r>
              <a:rPr lang="id-ID" sz="3399" dirty="0" err="1">
                <a:solidFill>
                  <a:srgbClr val="000000"/>
                </a:solidFill>
                <a:latin typeface="Glacial Indifference Bold"/>
              </a:rPr>
              <a:t>Password</a:t>
            </a:r>
            <a:endParaRPr lang="en-US" sz="33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92" name="TextBox 32">
            <a:extLst>
              <a:ext uri="{FF2B5EF4-FFF2-40B4-BE49-F238E27FC236}">
                <a16:creationId xmlns:a16="http://schemas.microsoft.com/office/drawing/2014/main" id="{4952D796-32A2-21E6-3C4A-9E05DF6E7BA9}"/>
              </a:ext>
            </a:extLst>
          </p:cNvPr>
          <p:cNvSpPr txBox="1"/>
          <p:nvPr/>
        </p:nvSpPr>
        <p:spPr>
          <a:xfrm>
            <a:off x="7329262" y="2336669"/>
            <a:ext cx="4235107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User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di minta memasukkan Email dan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Password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93" name="TextBox 37">
            <a:extLst>
              <a:ext uri="{FF2B5EF4-FFF2-40B4-BE49-F238E27FC236}">
                <a16:creationId xmlns:a16="http://schemas.microsoft.com/office/drawing/2014/main" id="{F146ADD6-AE59-AD6F-7FEC-638AE965EE42}"/>
              </a:ext>
            </a:extLst>
          </p:cNvPr>
          <p:cNvSpPr txBox="1"/>
          <p:nvPr/>
        </p:nvSpPr>
        <p:spPr>
          <a:xfrm>
            <a:off x="11736311" y="6303644"/>
            <a:ext cx="37696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id-ID" sz="3399" dirty="0" err="1">
                <a:solidFill>
                  <a:srgbClr val="000000"/>
                </a:solidFill>
                <a:latin typeface="Glacial Indifference Bold"/>
              </a:rPr>
              <a:t>Login</a:t>
            </a:r>
            <a:endParaRPr lang="en-US" sz="33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94" name="TextBox 38">
            <a:extLst>
              <a:ext uri="{FF2B5EF4-FFF2-40B4-BE49-F238E27FC236}">
                <a16:creationId xmlns:a16="http://schemas.microsoft.com/office/drawing/2014/main" id="{C722440A-A844-2095-A0DF-146224E58233}"/>
              </a:ext>
            </a:extLst>
          </p:cNvPr>
          <p:cNvSpPr txBox="1"/>
          <p:nvPr/>
        </p:nvSpPr>
        <p:spPr>
          <a:xfrm>
            <a:off x="11736311" y="6979284"/>
            <a:ext cx="4679703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Setelah mendaftar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user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sudah dapat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login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95" name="TextBox 37">
            <a:extLst>
              <a:ext uri="{FF2B5EF4-FFF2-40B4-BE49-F238E27FC236}">
                <a16:creationId xmlns:a16="http://schemas.microsoft.com/office/drawing/2014/main" id="{E85C167C-67A0-6A33-9DA5-F0DE3D7B2902}"/>
              </a:ext>
            </a:extLst>
          </p:cNvPr>
          <p:cNvSpPr txBox="1"/>
          <p:nvPr/>
        </p:nvSpPr>
        <p:spPr>
          <a:xfrm>
            <a:off x="4151194" y="6303644"/>
            <a:ext cx="5147902" cy="570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id-ID" sz="3399" dirty="0">
                <a:solidFill>
                  <a:srgbClr val="000000"/>
                </a:solidFill>
                <a:latin typeface="Glacial Indifference Bold"/>
              </a:rPr>
              <a:t>Daftar dan registrasi</a:t>
            </a:r>
            <a:endParaRPr lang="en-US" sz="33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96" name="TextBox 38">
            <a:extLst>
              <a:ext uri="{FF2B5EF4-FFF2-40B4-BE49-F238E27FC236}">
                <a16:creationId xmlns:a16="http://schemas.microsoft.com/office/drawing/2014/main" id="{632819C1-4E81-9B59-15B3-E7D0DA18725A}"/>
              </a:ext>
            </a:extLst>
          </p:cNvPr>
          <p:cNvSpPr txBox="1"/>
          <p:nvPr/>
        </p:nvSpPr>
        <p:spPr>
          <a:xfrm>
            <a:off x="4151194" y="6979284"/>
            <a:ext cx="4679703" cy="284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User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harus mendaftar akun terlebih dahulu dengan memasukkan email dan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pasword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untuk di registrasi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421953"/>
            <a:ext cx="18288000" cy="4865047"/>
            <a:chOff x="0" y="0"/>
            <a:chExt cx="4816593" cy="1281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81329"/>
            </a:xfrm>
            <a:custGeom>
              <a:avLst/>
              <a:gdLst/>
              <a:ahLst/>
              <a:cxnLst/>
              <a:rect l="l" t="t" r="r" b="b"/>
              <a:pathLst>
                <a:path w="4816592" h="1281329">
                  <a:moveTo>
                    <a:pt x="0" y="0"/>
                  </a:moveTo>
                  <a:lnTo>
                    <a:pt x="4816592" y="0"/>
                  </a:lnTo>
                  <a:lnTo>
                    <a:pt x="4816592" y="1281329"/>
                  </a:lnTo>
                  <a:lnTo>
                    <a:pt x="0" y="1281329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19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609650" y="2924809"/>
            <a:ext cx="5068699" cy="5514595"/>
            <a:chOff x="0" y="0"/>
            <a:chExt cx="1334966" cy="14524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4966" cy="1452404"/>
            </a:xfrm>
            <a:custGeom>
              <a:avLst/>
              <a:gdLst/>
              <a:ahLst/>
              <a:cxnLst/>
              <a:rect l="l" t="t" r="r" b="b"/>
              <a:pathLst>
                <a:path w="1334966" h="1452404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0951" y="2924809"/>
            <a:ext cx="5068699" cy="5514595"/>
            <a:chOff x="0" y="0"/>
            <a:chExt cx="1334966" cy="14524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4966" cy="1452404"/>
            </a:xfrm>
            <a:custGeom>
              <a:avLst/>
              <a:gdLst/>
              <a:ahLst/>
              <a:cxnLst/>
              <a:rect l="l" t="t" r="r" b="b"/>
              <a:pathLst>
                <a:path w="1334966" h="1452404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78350" y="2924809"/>
            <a:ext cx="5068699" cy="5514595"/>
            <a:chOff x="0" y="0"/>
            <a:chExt cx="1334966" cy="14524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4966" cy="1452404"/>
            </a:xfrm>
            <a:custGeom>
              <a:avLst/>
              <a:gdLst/>
              <a:ahLst/>
              <a:cxnLst/>
              <a:rect l="l" t="t" r="r" b="b"/>
              <a:pathLst>
                <a:path w="1334966" h="1452404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32097" y="8513811"/>
            <a:ext cx="908854" cy="908854"/>
          </a:xfrm>
          <a:custGeom>
            <a:avLst/>
            <a:gdLst/>
            <a:ahLst/>
            <a:cxnLst/>
            <a:rect l="l" t="t" r="r" b="b"/>
            <a:pathLst>
              <a:path w="908854" h="908854">
                <a:moveTo>
                  <a:pt x="0" y="0"/>
                </a:moveTo>
                <a:lnTo>
                  <a:pt x="908854" y="0"/>
                </a:lnTo>
                <a:lnTo>
                  <a:pt x="908854" y="908855"/>
                </a:lnTo>
                <a:lnTo>
                  <a:pt x="0" y="90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89422" y="598254"/>
            <a:ext cx="3659497" cy="3659497"/>
          </a:xfrm>
          <a:custGeom>
            <a:avLst/>
            <a:gdLst/>
            <a:ahLst/>
            <a:cxnLst/>
            <a:rect l="l" t="t" r="r" b="b"/>
            <a:pathLst>
              <a:path w="3659497" h="3659497">
                <a:moveTo>
                  <a:pt x="0" y="0"/>
                </a:moveTo>
                <a:lnTo>
                  <a:pt x="3659496" y="0"/>
                </a:lnTo>
                <a:lnTo>
                  <a:pt x="3659496" y="3659497"/>
                </a:lnTo>
                <a:lnTo>
                  <a:pt x="0" y="365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40951" y="9422666"/>
            <a:ext cx="2906260" cy="1659483"/>
          </a:xfrm>
          <a:custGeom>
            <a:avLst/>
            <a:gdLst/>
            <a:ahLst/>
            <a:cxnLst/>
            <a:rect l="l" t="t" r="r" b="b"/>
            <a:pathLst>
              <a:path w="2906260" h="1659483">
                <a:moveTo>
                  <a:pt x="0" y="0"/>
                </a:moveTo>
                <a:lnTo>
                  <a:pt x="2906260" y="0"/>
                </a:lnTo>
                <a:lnTo>
                  <a:pt x="2906260" y="1659482"/>
                </a:lnTo>
                <a:lnTo>
                  <a:pt x="0" y="165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84590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120339" y="4667072"/>
            <a:ext cx="4047323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Berfungsi mengubah data pada data yang telah di tambahkan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91376" y="1027669"/>
            <a:ext cx="11740672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Glacial Indifference Bold"/>
              </a:rPr>
              <a:t>F</a:t>
            </a:r>
            <a:r>
              <a:rPr lang="id-ID" sz="6999" dirty="0" err="1">
                <a:solidFill>
                  <a:srgbClr val="000000"/>
                </a:solidFill>
                <a:latin typeface="Glacial Indifference Bold"/>
              </a:rPr>
              <a:t>itur</a:t>
            </a:r>
            <a:r>
              <a:rPr lang="id-ID" sz="6999" dirty="0">
                <a:solidFill>
                  <a:srgbClr val="000000"/>
                </a:solidFill>
                <a:latin typeface="Glacial Indifference Bold"/>
              </a:rPr>
              <a:t> Aplikasi Pendaftaran</a:t>
            </a:r>
            <a:endParaRPr lang="en-US" sz="69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51639" y="4667072"/>
            <a:ext cx="4047323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Fitur ini berfungsi untuk menambahkan data mahasiswa/siswa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12601" y="3151066"/>
            <a:ext cx="1525399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Glacial Indifference Bold"/>
              </a:rPr>
              <a:t>01.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85672" y="3151067"/>
            <a:ext cx="1516656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Glacial Indifference Bold"/>
              </a:rPr>
              <a:t>02.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93350" y="3151067"/>
            <a:ext cx="1438698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Glacial Indifference Bold"/>
              </a:rPr>
              <a:t>03.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89038" y="4667072"/>
            <a:ext cx="4047323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Berfungsi menghapus data yang telah dipilih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terlabih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dahulu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442749" y="4015937"/>
            <a:ext cx="326510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Glacial Indifference Bold"/>
              </a:rPr>
              <a:t>T</a:t>
            </a:r>
            <a:r>
              <a:rPr lang="id-ID" sz="3500" dirty="0">
                <a:solidFill>
                  <a:srgbClr val="000000"/>
                </a:solidFill>
                <a:latin typeface="Glacial Indifference Bold"/>
              </a:rPr>
              <a:t>ambah</a:t>
            </a:r>
            <a:endParaRPr lang="en-US" sz="35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11449" y="4015937"/>
            <a:ext cx="326510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id-ID" sz="3500" dirty="0">
                <a:solidFill>
                  <a:srgbClr val="000000"/>
                </a:solidFill>
                <a:latin typeface="Glacial Indifference Bold"/>
              </a:rPr>
              <a:t>Ubah</a:t>
            </a:r>
            <a:endParaRPr lang="en-US" sz="35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580148" y="4015937"/>
            <a:ext cx="326510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id-ID" sz="3500" dirty="0">
                <a:solidFill>
                  <a:srgbClr val="000000"/>
                </a:solidFill>
                <a:latin typeface="Glacial Indifference Bold"/>
              </a:rPr>
              <a:t>Hapus</a:t>
            </a:r>
            <a:endParaRPr lang="en-US" sz="3500" dirty="0">
              <a:solidFill>
                <a:srgbClr val="000000"/>
              </a:solidFill>
              <a:latin typeface="Glacial Indifference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421953"/>
            <a:ext cx="18288000" cy="4865047"/>
            <a:chOff x="0" y="0"/>
            <a:chExt cx="4816593" cy="1281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281329"/>
            </a:xfrm>
            <a:custGeom>
              <a:avLst/>
              <a:gdLst/>
              <a:ahLst/>
              <a:cxnLst/>
              <a:rect l="l" t="t" r="r" b="b"/>
              <a:pathLst>
                <a:path w="4816592" h="1281329">
                  <a:moveTo>
                    <a:pt x="0" y="0"/>
                  </a:moveTo>
                  <a:lnTo>
                    <a:pt x="4816592" y="0"/>
                  </a:lnTo>
                  <a:lnTo>
                    <a:pt x="4816592" y="1281329"/>
                  </a:lnTo>
                  <a:lnTo>
                    <a:pt x="0" y="1281329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194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2" name="Group 12"/>
          <p:cNvGrpSpPr/>
          <p:nvPr/>
        </p:nvGrpSpPr>
        <p:grpSpPr>
          <a:xfrm>
            <a:off x="6609650" y="2924809"/>
            <a:ext cx="5068699" cy="5514595"/>
            <a:chOff x="0" y="0"/>
            <a:chExt cx="1334966" cy="14524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34966" cy="1452404"/>
            </a:xfrm>
            <a:custGeom>
              <a:avLst/>
              <a:gdLst/>
              <a:ahLst/>
              <a:cxnLst/>
              <a:rect l="l" t="t" r="r" b="b"/>
              <a:pathLst>
                <a:path w="1334966" h="1452404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540951" y="2924809"/>
            <a:ext cx="5068699" cy="5514595"/>
            <a:chOff x="0" y="0"/>
            <a:chExt cx="1334966" cy="14524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34966" cy="1452404"/>
            </a:xfrm>
            <a:custGeom>
              <a:avLst/>
              <a:gdLst/>
              <a:ahLst/>
              <a:cxnLst/>
              <a:rect l="l" t="t" r="r" b="b"/>
              <a:pathLst>
                <a:path w="1334966" h="1452404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78350" y="2924809"/>
            <a:ext cx="5068699" cy="5514595"/>
            <a:chOff x="0" y="0"/>
            <a:chExt cx="1334966" cy="145240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4966" cy="1452404"/>
            </a:xfrm>
            <a:custGeom>
              <a:avLst/>
              <a:gdLst/>
              <a:ahLst/>
              <a:cxnLst/>
              <a:rect l="l" t="t" r="r" b="b"/>
              <a:pathLst>
                <a:path w="1334966" h="1452404">
                  <a:moveTo>
                    <a:pt x="0" y="0"/>
                  </a:moveTo>
                  <a:lnTo>
                    <a:pt x="1334966" y="0"/>
                  </a:lnTo>
                  <a:lnTo>
                    <a:pt x="1334966" y="1452404"/>
                  </a:lnTo>
                  <a:lnTo>
                    <a:pt x="0" y="1452404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334966" cy="1490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32097" y="8513811"/>
            <a:ext cx="908854" cy="908854"/>
          </a:xfrm>
          <a:custGeom>
            <a:avLst/>
            <a:gdLst/>
            <a:ahLst/>
            <a:cxnLst/>
            <a:rect l="l" t="t" r="r" b="b"/>
            <a:pathLst>
              <a:path w="908854" h="908854">
                <a:moveTo>
                  <a:pt x="0" y="0"/>
                </a:moveTo>
                <a:lnTo>
                  <a:pt x="908854" y="0"/>
                </a:lnTo>
                <a:lnTo>
                  <a:pt x="908854" y="908855"/>
                </a:lnTo>
                <a:lnTo>
                  <a:pt x="0" y="90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89422" y="598254"/>
            <a:ext cx="3659497" cy="3659497"/>
          </a:xfrm>
          <a:custGeom>
            <a:avLst/>
            <a:gdLst/>
            <a:ahLst/>
            <a:cxnLst/>
            <a:rect l="l" t="t" r="r" b="b"/>
            <a:pathLst>
              <a:path w="3659497" h="3659497">
                <a:moveTo>
                  <a:pt x="0" y="0"/>
                </a:moveTo>
                <a:lnTo>
                  <a:pt x="3659496" y="0"/>
                </a:lnTo>
                <a:lnTo>
                  <a:pt x="3659496" y="3659497"/>
                </a:lnTo>
                <a:lnTo>
                  <a:pt x="0" y="365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540951" y="9422666"/>
            <a:ext cx="2906260" cy="1659483"/>
          </a:xfrm>
          <a:custGeom>
            <a:avLst/>
            <a:gdLst/>
            <a:ahLst/>
            <a:cxnLst/>
            <a:rect l="l" t="t" r="r" b="b"/>
            <a:pathLst>
              <a:path w="2906260" h="1659483">
                <a:moveTo>
                  <a:pt x="0" y="0"/>
                </a:moveTo>
                <a:lnTo>
                  <a:pt x="2906260" y="0"/>
                </a:lnTo>
                <a:lnTo>
                  <a:pt x="2906260" y="1659482"/>
                </a:lnTo>
                <a:lnTo>
                  <a:pt x="0" y="1659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b="-84590"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7120339" y="4667072"/>
            <a:ext cx="4047323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Berfungsi menghapus seluruh data yang ada pada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database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191376" y="1027669"/>
            <a:ext cx="11740672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dirty="0">
                <a:solidFill>
                  <a:srgbClr val="000000"/>
                </a:solidFill>
                <a:latin typeface="Glacial Indifference Bold"/>
              </a:rPr>
              <a:t>F</a:t>
            </a:r>
            <a:r>
              <a:rPr lang="id-ID" sz="6999" dirty="0" err="1">
                <a:solidFill>
                  <a:srgbClr val="000000"/>
                </a:solidFill>
                <a:latin typeface="Glacial Indifference Bold"/>
              </a:rPr>
              <a:t>itur</a:t>
            </a:r>
            <a:r>
              <a:rPr lang="id-ID" sz="6999" dirty="0">
                <a:solidFill>
                  <a:srgbClr val="000000"/>
                </a:solidFill>
                <a:latin typeface="Glacial Indifference Bold"/>
              </a:rPr>
              <a:t> Aplikasi Pendaftaran</a:t>
            </a:r>
            <a:endParaRPr lang="en-US" sz="69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51639" y="4667072"/>
            <a:ext cx="4047323" cy="168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Berfungsi untuk menampilkan data yang di cari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3312601" y="3151066"/>
            <a:ext cx="1525399" cy="7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0000"/>
                </a:solidFill>
                <a:latin typeface="Glacial Indifference Bold"/>
              </a:rPr>
              <a:t>0</a:t>
            </a:r>
            <a:r>
              <a:rPr lang="id-ID" sz="4199" dirty="0">
                <a:solidFill>
                  <a:srgbClr val="000000"/>
                </a:solidFill>
                <a:latin typeface="Glacial Indifference Bold"/>
              </a:rPr>
              <a:t>4</a:t>
            </a:r>
            <a:r>
              <a:rPr lang="en-US" sz="4199" dirty="0">
                <a:solidFill>
                  <a:srgbClr val="000000"/>
                </a:solidFill>
                <a:latin typeface="Glacial Indifference Bold"/>
              </a:rPr>
              <a:t>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385672" y="3151067"/>
            <a:ext cx="1516656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0000"/>
                </a:solidFill>
                <a:latin typeface="Glacial Indifference Bold"/>
              </a:rPr>
              <a:t>0</a:t>
            </a:r>
            <a:r>
              <a:rPr lang="id-ID" sz="4199" dirty="0">
                <a:solidFill>
                  <a:srgbClr val="000000"/>
                </a:solidFill>
                <a:latin typeface="Glacial Indifference Bold"/>
              </a:rPr>
              <a:t>5</a:t>
            </a:r>
            <a:r>
              <a:rPr lang="en-US" sz="4199" dirty="0">
                <a:solidFill>
                  <a:srgbClr val="000000"/>
                </a:solidFill>
                <a:latin typeface="Glacial Indifference Bold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493350" y="3151067"/>
            <a:ext cx="1438698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00000"/>
                </a:solidFill>
                <a:latin typeface="Glacial Indifference Bold"/>
              </a:rPr>
              <a:t>0</a:t>
            </a:r>
            <a:r>
              <a:rPr lang="id-ID" sz="4199" dirty="0">
                <a:solidFill>
                  <a:srgbClr val="000000"/>
                </a:solidFill>
                <a:latin typeface="Glacial Indifference Bold"/>
              </a:rPr>
              <a:t>6</a:t>
            </a:r>
            <a:r>
              <a:rPr lang="en-US" sz="4199" dirty="0">
                <a:solidFill>
                  <a:srgbClr val="000000"/>
                </a:solidFill>
                <a:latin typeface="Glacial Indifference Bold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89038" y="4667072"/>
            <a:ext cx="4047323" cy="284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Pilih/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Select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berguna untuk memilih data pada daftar siswa/mahasiswa yang ingin di ubah/di hapus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442749" y="4015937"/>
            <a:ext cx="326510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Glacial Indifference Bold"/>
              </a:rPr>
              <a:t>C</a:t>
            </a:r>
            <a:r>
              <a:rPr lang="id-ID" sz="3500" dirty="0">
                <a:solidFill>
                  <a:srgbClr val="000000"/>
                </a:solidFill>
                <a:latin typeface="Glacial Indifference Bold"/>
              </a:rPr>
              <a:t>ari</a:t>
            </a:r>
            <a:endParaRPr lang="en-US" sz="35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11449" y="4015937"/>
            <a:ext cx="326510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id-ID" sz="3500" dirty="0">
                <a:solidFill>
                  <a:srgbClr val="000000"/>
                </a:solidFill>
                <a:latin typeface="Glacial Indifference Bold"/>
              </a:rPr>
              <a:t>Hapus Semua</a:t>
            </a:r>
            <a:endParaRPr lang="en-US" sz="35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580148" y="4015937"/>
            <a:ext cx="326510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id-ID" sz="3500" dirty="0">
                <a:solidFill>
                  <a:srgbClr val="000000"/>
                </a:solidFill>
                <a:latin typeface="Glacial Indifference Bold"/>
              </a:rPr>
              <a:t>Pilih</a:t>
            </a:r>
            <a:endParaRPr lang="en-US" sz="3500" dirty="0">
              <a:solidFill>
                <a:srgbClr val="000000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29874675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745693" y="3327717"/>
            <a:ext cx="879661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id-ID" sz="6999" dirty="0">
                <a:solidFill>
                  <a:srgbClr val="FFFFFF"/>
                </a:solidFill>
                <a:latin typeface="Glacial Indifference Bold"/>
              </a:rPr>
              <a:t>TERIMAKASIH</a:t>
            </a:r>
            <a:endParaRPr lang="en-US" sz="6999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45845" y="567841"/>
            <a:ext cx="2770259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800" spc="140" dirty="0">
                <a:solidFill>
                  <a:srgbClr val="FFFFFF"/>
                </a:solidFill>
                <a:latin typeface="Glacial Indifference"/>
              </a:rPr>
              <a:t>UNIVERSITAS</a:t>
            </a:r>
          </a:p>
          <a:p>
            <a:pPr>
              <a:lnSpc>
                <a:spcPts val="3360"/>
              </a:lnSpc>
            </a:pPr>
            <a:r>
              <a:rPr lang="id-ID" sz="2800" spc="140" dirty="0">
                <a:solidFill>
                  <a:srgbClr val="FFFFFF"/>
                </a:solidFill>
                <a:latin typeface="Glacial Indifference"/>
              </a:rPr>
              <a:t>UNP KEDIRI</a:t>
            </a:r>
            <a:endParaRPr lang="en-US" sz="2800" spc="140" dirty="0">
              <a:solidFill>
                <a:srgbClr val="FFFFFF"/>
              </a:solidFill>
              <a:latin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227079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95631" y="8016035"/>
            <a:ext cx="3905319" cy="4114800"/>
          </a:xfrm>
          <a:custGeom>
            <a:avLst/>
            <a:gdLst/>
            <a:ahLst/>
            <a:cxnLst/>
            <a:rect l="l" t="t" r="r" b="b"/>
            <a:pathLst>
              <a:path w="3905319" h="4114800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600950" y="2334155"/>
            <a:ext cx="10687050" cy="5618690"/>
            <a:chOff x="0" y="0"/>
            <a:chExt cx="2814696" cy="14798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14696" cy="1479820"/>
            </a:xfrm>
            <a:custGeom>
              <a:avLst/>
              <a:gdLst/>
              <a:ahLst/>
              <a:cxnLst/>
              <a:rect l="l" t="t" r="r" b="b"/>
              <a:pathLst>
                <a:path w="2814696" h="1479820">
                  <a:moveTo>
                    <a:pt x="0" y="0"/>
                  </a:moveTo>
                  <a:lnTo>
                    <a:pt x="2814696" y="0"/>
                  </a:lnTo>
                  <a:lnTo>
                    <a:pt x="2814696" y="1479820"/>
                  </a:lnTo>
                  <a:lnTo>
                    <a:pt x="0" y="147982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14696" cy="1517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182607" y="758341"/>
            <a:ext cx="3675104" cy="3675104"/>
          </a:xfrm>
          <a:custGeom>
            <a:avLst/>
            <a:gdLst/>
            <a:ahLst/>
            <a:cxnLst/>
            <a:rect l="l" t="t" r="r" b="b"/>
            <a:pathLst>
              <a:path w="3675104" h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484758" y="6805162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3" y="0"/>
                </a:lnTo>
                <a:lnTo>
                  <a:pt x="1210873" y="1210873"/>
                </a:lnTo>
                <a:lnTo>
                  <a:pt x="0" y="121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97027" y="3028287"/>
            <a:ext cx="4949639" cy="210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25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Latar</a:t>
            </a:r>
          </a:p>
          <a:p>
            <a:pPr>
              <a:lnSpc>
                <a:spcPts val="8259"/>
              </a:lnSpc>
            </a:pPr>
            <a:r>
              <a:rPr lang="en-US" sz="6999">
                <a:solidFill>
                  <a:srgbClr val="000000"/>
                </a:solidFill>
                <a:latin typeface="Glacial Indifference Bold"/>
              </a:rPr>
              <a:t>Belakang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31777" y="3001187"/>
            <a:ext cx="8582646" cy="3725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id-ID" sz="3500" dirty="0">
                <a:solidFill>
                  <a:srgbClr val="000000"/>
                </a:solidFill>
                <a:latin typeface="Glacial Indifference"/>
              </a:rPr>
              <a:t>-Alasan di buatnya program ini guna mempermudah dalam meregistrasi atau manajemen data siswa seperti nama, alamat, nomor telepon, dll.</a:t>
            </a:r>
          </a:p>
          <a:p>
            <a:pPr>
              <a:lnSpc>
                <a:spcPts val="4900"/>
              </a:lnSpc>
            </a:pPr>
            <a:r>
              <a:rPr lang="id-ID" sz="3500" dirty="0">
                <a:solidFill>
                  <a:srgbClr val="000000"/>
                </a:solidFill>
                <a:latin typeface="Glacial Indifference"/>
              </a:rPr>
              <a:t>-Mencatat identifikasi unik siswa(ID) untuk tujuan mengelola dan referensi </a:t>
            </a:r>
            <a:endParaRPr lang="en-US" sz="35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049" y="6833950"/>
            <a:ext cx="5973602" cy="5973602"/>
          </a:xfrm>
          <a:custGeom>
            <a:avLst/>
            <a:gdLst/>
            <a:ahLst/>
            <a:cxnLst/>
            <a:rect l="l" t="t" r="r" b="b"/>
            <a:pathLst>
              <a:path w="5973602" h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38092" y="6650005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6893853" y="567841"/>
            <a:ext cx="1082627" cy="1082627"/>
          </a:xfrm>
          <a:custGeom>
            <a:avLst/>
            <a:gdLst/>
            <a:ahLst/>
            <a:cxnLst/>
            <a:rect l="l" t="t" r="r" b="b"/>
            <a:pathLst>
              <a:path w="1082627" h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90600" y="984869"/>
            <a:ext cx="9911964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id-ID" sz="6999" dirty="0" err="1">
                <a:solidFill>
                  <a:srgbClr val="000000"/>
                </a:solidFill>
                <a:latin typeface="Glacial Indifference Bold"/>
              </a:rPr>
              <a:t>Database</a:t>
            </a:r>
            <a:r>
              <a:rPr lang="id-ID" sz="6999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id-ID" sz="6999" dirty="0" err="1">
                <a:solidFill>
                  <a:srgbClr val="000000"/>
                </a:solidFill>
                <a:latin typeface="Glacial Indifference Bold"/>
              </a:rPr>
              <a:t>Connection</a:t>
            </a:r>
            <a:endParaRPr lang="en-US" sz="6999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C80709A2-1663-41C7-26CD-9F50DED94D8A}"/>
              </a:ext>
            </a:extLst>
          </p:cNvPr>
          <p:cNvSpPr txBox="1"/>
          <p:nvPr/>
        </p:nvSpPr>
        <p:spPr>
          <a:xfrm>
            <a:off x="1077002" y="4316235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Koneksi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database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menggunakan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database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login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dan siswa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31" name="Gambar 30">
            <a:extLst>
              <a:ext uri="{FF2B5EF4-FFF2-40B4-BE49-F238E27FC236}">
                <a16:creationId xmlns:a16="http://schemas.microsoft.com/office/drawing/2014/main" id="{57BF8510-CCF9-8E00-564C-EFE9FF8239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4332"/>
          <a:stretch/>
        </p:blipFill>
        <p:spPr>
          <a:xfrm>
            <a:off x="1089529" y="2193435"/>
            <a:ext cx="5920872" cy="2033582"/>
          </a:xfrm>
          <a:prstGeom prst="rect">
            <a:avLst/>
          </a:prstGeom>
        </p:spPr>
      </p:pic>
      <p:pic>
        <p:nvPicPr>
          <p:cNvPr id="33" name="Gambar 32">
            <a:extLst>
              <a:ext uri="{FF2B5EF4-FFF2-40B4-BE49-F238E27FC236}">
                <a16:creationId xmlns:a16="http://schemas.microsoft.com/office/drawing/2014/main" id="{81CF0CB6-B9B9-D705-DAC3-A1AC021AC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3443" y="2361524"/>
            <a:ext cx="9904416" cy="184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22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049" y="6833950"/>
            <a:ext cx="5973602" cy="5973602"/>
          </a:xfrm>
          <a:custGeom>
            <a:avLst/>
            <a:gdLst/>
            <a:ahLst/>
            <a:cxnLst/>
            <a:rect l="l" t="t" r="r" b="b"/>
            <a:pathLst>
              <a:path w="5973602" h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38092" y="6650005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6893853" y="567841"/>
            <a:ext cx="1082627" cy="1082627"/>
          </a:xfrm>
          <a:custGeom>
            <a:avLst/>
            <a:gdLst/>
            <a:ahLst/>
            <a:cxnLst/>
            <a:rect l="l" t="t" r="r" b="b"/>
            <a:pathLst>
              <a:path w="1082627" h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84336" y="1008688"/>
            <a:ext cx="13341263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id-ID" sz="4800" dirty="0">
                <a:solidFill>
                  <a:srgbClr val="000000"/>
                </a:solidFill>
                <a:latin typeface="Glacial Indifference Bold"/>
              </a:rPr>
              <a:t>Penghubungan pada kedua </a:t>
            </a:r>
            <a:r>
              <a:rPr lang="id-ID" sz="4800" dirty="0" err="1">
                <a:solidFill>
                  <a:srgbClr val="000000"/>
                </a:solidFill>
                <a:latin typeface="Glacial Indifference Bold"/>
              </a:rPr>
              <a:t>file</a:t>
            </a:r>
            <a:endParaRPr lang="en-US" sz="4800" dirty="0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C80709A2-1663-41C7-26CD-9F50DED94D8A}"/>
              </a:ext>
            </a:extLst>
          </p:cNvPr>
          <p:cNvSpPr txBox="1"/>
          <p:nvPr/>
        </p:nvSpPr>
        <p:spPr>
          <a:xfrm>
            <a:off x="984337" y="4485153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Import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os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pada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file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login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berguna untuk menghubungkan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file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tersebut dengan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file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home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35" name="Gambar 34">
            <a:extLst>
              <a:ext uri="{FF2B5EF4-FFF2-40B4-BE49-F238E27FC236}">
                <a16:creationId xmlns:a16="http://schemas.microsoft.com/office/drawing/2014/main" id="{812C6790-CE2A-2051-B5D5-D0E78D60EB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6588" y="2329740"/>
            <a:ext cx="6496758" cy="2242929"/>
          </a:xfrm>
          <a:prstGeom prst="rect">
            <a:avLst/>
          </a:prstGeom>
        </p:spPr>
      </p:pic>
      <p:pic>
        <p:nvPicPr>
          <p:cNvPr id="39" name="Gambar 38">
            <a:extLst>
              <a:ext uri="{FF2B5EF4-FFF2-40B4-BE49-F238E27FC236}">
                <a16:creationId xmlns:a16="http://schemas.microsoft.com/office/drawing/2014/main" id="{DAF6F06A-D641-E00C-0AE9-E3B2279D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3794" y="6208529"/>
            <a:ext cx="7482346" cy="20174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049" y="6833950"/>
            <a:ext cx="5973602" cy="5973602"/>
          </a:xfrm>
          <a:custGeom>
            <a:avLst/>
            <a:gdLst/>
            <a:ahLst/>
            <a:cxnLst/>
            <a:rect l="l" t="t" r="r" b="b"/>
            <a:pathLst>
              <a:path w="5973602" h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138092" y="6650005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6893853" y="567841"/>
            <a:ext cx="1082627" cy="1082627"/>
          </a:xfrm>
          <a:custGeom>
            <a:avLst/>
            <a:gdLst/>
            <a:ahLst/>
            <a:cxnLst/>
            <a:rect l="l" t="t" r="r" b="b"/>
            <a:pathLst>
              <a:path w="1082627" h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C0624BEF-C5EE-42A1-3E5C-68C073146C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492" y="545902"/>
            <a:ext cx="6858000" cy="4772838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17FF41DB-F10B-C460-4C6F-5A64E7B89FAD}"/>
              </a:ext>
            </a:extLst>
          </p:cNvPr>
          <p:cNvSpPr txBox="1"/>
          <p:nvPr/>
        </p:nvSpPr>
        <p:spPr>
          <a:xfrm>
            <a:off x="8263694" y="2032598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Fungsi untuk mengambil akun pada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database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login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pada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localhost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64A28BBE-D8C9-5C15-0C89-C056F98C71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137" y="6783927"/>
            <a:ext cx="7138710" cy="961935"/>
          </a:xfrm>
          <a:prstGeom prst="rect">
            <a:avLst/>
          </a:prstGeom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FA9C1E3C-62C3-1559-8189-A4D03D79A68A}"/>
              </a:ext>
            </a:extLst>
          </p:cNvPr>
          <p:cNvSpPr txBox="1"/>
          <p:nvPr/>
        </p:nvSpPr>
        <p:spPr>
          <a:xfrm>
            <a:off x="7710538" y="6650005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Fungsi untuk berpindah dari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interface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login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ke registrasi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C038A8-A2F4-5E62-FE30-2891B2320B04}"/>
              </a:ext>
            </a:extLst>
          </p:cNvPr>
          <p:cNvSpPr txBox="1"/>
          <p:nvPr/>
        </p:nvSpPr>
        <p:spPr>
          <a:xfrm>
            <a:off x="8077200" y="161181"/>
            <a:ext cx="13341263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id-ID" sz="4800" dirty="0">
                <a:solidFill>
                  <a:srgbClr val="000000"/>
                </a:solidFill>
                <a:latin typeface="Glacial Indifference Bold"/>
              </a:rPr>
              <a:t>Penjelasan </a:t>
            </a:r>
            <a:r>
              <a:rPr lang="id-ID" sz="4800" dirty="0" err="1">
                <a:solidFill>
                  <a:srgbClr val="000000"/>
                </a:solidFill>
                <a:latin typeface="Glacial Indifference Bold"/>
              </a:rPr>
              <a:t>File</a:t>
            </a:r>
            <a:r>
              <a:rPr lang="id-ID" sz="4800" dirty="0">
                <a:solidFill>
                  <a:srgbClr val="000000"/>
                </a:solidFill>
                <a:latin typeface="Glacial Indifference Bold"/>
              </a:rPr>
              <a:t> </a:t>
            </a:r>
            <a:r>
              <a:rPr lang="id-ID" sz="4800" dirty="0" err="1">
                <a:solidFill>
                  <a:srgbClr val="000000"/>
                </a:solidFill>
                <a:latin typeface="Glacial Indifference Bold"/>
              </a:rPr>
              <a:t>login</a:t>
            </a:r>
            <a:endParaRPr lang="en-US" sz="4800" dirty="0">
              <a:solidFill>
                <a:srgbClr val="000000"/>
              </a:solidFill>
              <a:latin typeface="Glacial Indifference Bold"/>
            </a:endParaRPr>
          </a:p>
        </p:txBody>
      </p:sp>
    </p:spTree>
    <p:extLst>
      <p:ext uri="{BB962C8B-B14F-4D97-AF65-F5344CB8AC3E}">
        <p14:creationId xmlns:p14="http://schemas.microsoft.com/office/powerpoint/2010/main" val="122298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02049" y="6833950"/>
            <a:ext cx="5973602" cy="5973602"/>
          </a:xfrm>
          <a:custGeom>
            <a:avLst/>
            <a:gdLst/>
            <a:ahLst/>
            <a:cxnLst/>
            <a:rect l="l" t="t" r="r" b="b"/>
            <a:pathLst>
              <a:path w="5973602" h="5973602">
                <a:moveTo>
                  <a:pt x="0" y="0"/>
                </a:moveTo>
                <a:lnTo>
                  <a:pt x="5973601" y="0"/>
                </a:lnTo>
                <a:lnTo>
                  <a:pt x="5973601" y="5973602"/>
                </a:lnTo>
                <a:lnTo>
                  <a:pt x="0" y="59736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16893853" y="567841"/>
            <a:ext cx="1082627" cy="1082627"/>
          </a:xfrm>
          <a:custGeom>
            <a:avLst/>
            <a:gdLst/>
            <a:ahLst/>
            <a:cxnLst/>
            <a:rect l="l" t="t" r="r" b="b"/>
            <a:pathLst>
              <a:path w="1082627" h="1082627">
                <a:moveTo>
                  <a:pt x="0" y="0"/>
                </a:moveTo>
                <a:lnTo>
                  <a:pt x="1082626" y="0"/>
                </a:lnTo>
                <a:lnTo>
                  <a:pt x="1082626" y="1082627"/>
                </a:lnTo>
                <a:lnTo>
                  <a:pt x="0" y="10826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0DF0B9BF-D07C-79D6-5142-5E11DC7E7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496" y="871076"/>
            <a:ext cx="7448933" cy="3435527"/>
          </a:xfrm>
          <a:prstGeom prst="rect">
            <a:avLst/>
          </a:prstGeom>
        </p:spPr>
      </p:pic>
      <p:sp>
        <p:nvSpPr>
          <p:cNvPr id="14" name="TextBox 19">
            <a:extLst>
              <a:ext uri="{FF2B5EF4-FFF2-40B4-BE49-F238E27FC236}">
                <a16:creationId xmlns:a16="http://schemas.microsoft.com/office/drawing/2014/main" id="{634332A8-B9C6-E270-A199-0DA2BF221EED}"/>
              </a:ext>
            </a:extLst>
          </p:cNvPr>
          <p:cNvSpPr txBox="1"/>
          <p:nvPr/>
        </p:nvSpPr>
        <p:spPr>
          <a:xfrm>
            <a:off x="990600" y="4300965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Fungsi untuk menyimpan akun yang telah di daftarkan atau di registrasi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20" name="Gambar 19">
            <a:extLst>
              <a:ext uri="{FF2B5EF4-FFF2-40B4-BE49-F238E27FC236}">
                <a16:creationId xmlns:a16="http://schemas.microsoft.com/office/drawing/2014/main" id="{90F79B0C-FF24-87A3-FA01-505CE2207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11" y="5727104"/>
            <a:ext cx="7321926" cy="863644"/>
          </a:xfrm>
          <a:prstGeom prst="rect">
            <a:avLst/>
          </a:prstGeom>
        </p:spPr>
      </p:pic>
      <p:sp>
        <p:nvSpPr>
          <p:cNvPr id="21" name="TextBox 19">
            <a:extLst>
              <a:ext uri="{FF2B5EF4-FFF2-40B4-BE49-F238E27FC236}">
                <a16:creationId xmlns:a16="http://schemas.microsoft.com/office/drawing/2014/main" id="{0740B15C-4ADD-206F-9346-1349EF1A0AC0}"/>
              </a:ext>
            </a:extLst>
          </p:cNvPr>
          <p:cNvSpPr txBox="1"/>
          <p:nvPr/>
        </p:nvSpPr>
        <p:spPr>
          <a:xfrm>
            <a:off x="642469" y="7294782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Fungsi untuk kembali ke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interface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login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setelah registrasi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  <p:pic>
        <p:nvPicPr>
          <p:cNvPr id="23" name="Gambar 22">
            <a:extLst>
              <a:ext uri="{FF2B5EF4-FFF2-40B4-BE49-F238E27FC236}">
                <a16:creationId xmlns:a16="http://schemas.microsoft.com/office/drawing/2014/main" id="{186D3153-F2A6-A8C4-D11F-C827FC01B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6297" y="465354"/>
            <a:ext cx="8731699" cy="6515435"/>
          </a:xfrm>
          <a:prstGeom prst="rect">
            <a:avLst/>
          </a:prstGeom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BF27744E-5432-E026-F63D-6A3220D9B35A}"/>
              </a:ext>
            </a:extLst>
          </p:cNvPr>
          <p:cNvSpPr txBox="1"/>
          <p:nvPr/>
        </p:nvSpPr>
        <p:spPr>
          <a:xfrm>
            <a:off x="9515764" y="7279381"/>
            <a:ext cx="8873295" cy="111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Fungsi untuk desain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interface</a:t>
            </a:r>
            <a:r>
              <a:rPr lang="id-ID" sz="3200" dirty="0">
                <a:solidFill>
                  <a:srgbClr val="000000"/>
                </a:solidFill>
                <a:latin typeface="Glacial Indifference"/>
              </a:rPr>
              <a:t> atau mengedit tombol </a:t>
            </a:r>
            <a:r>
              <a:rPr lang="id-ID" sz="3200" dirty="0" err="1">
                <a:solidFill>
                  <a:srgbClr val="000000"/>
                </a:solidFill>
                <a:latin typeface="Glacial Indifference"/>
              </a:rPr>
              <a:t>dll</a:t>
            </a:r>
            <a:endParaRPr lang="en-US" sz="3200" dirty="0">
              <a:solidFill>
                <a:srgbClr val="000000"/>
              </a:solidFill>
              <a:latin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192982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14800" y="498597"/>
            <a:ext cx="8796615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id-ID" sz="6999" dirty="0" err="1">
                <a:solidFill>
                  <a:srgbClr val="FFFFFF"/>
                </a:solidFill>
                <a:latin typeface="Glacial Indifference Bold"/>
              </a:rPr>
              <a:t>File</a:t>
            </a:r>
            <a:r>
              <a:rPr lang="id-ID" sz="6999" dirty="0">
                <a:solidFill>
                  <a:srgbClr val="FFFFFF"/>
                </a:solidFill>
                <a:latin typeface="Glacial Indifference Bold"/>
              </a:rPr>
              <a:t> </a:t>
            </a:r>
            <a:r>
              <a:rPr lang="id-ID" sz="6999" dirty="0" err="1">
                <a:solidFill>
                  <a:srgbClr val="FFFFFF"/>
                </a:solidFill>
                <a:latin typeface="Glacial Indifference Bold"/>
              </a:rPr>
              <a:t>Home</a:t>
            </a:r>
            <a:r>
              <a:rPr lang="id-ID" sz="6999" dirty="0">
                <a:solidFill>
                  <a:srgbClr val="FFFFFF"/>
                </a:solidFill>
                <a:latin typeface="Glacial Indifference Bold"/>
              </a:rPr>
              <a:t> </a:t>
            </a:r>
            <a:endParaRPr lang="en-US" sz="6999" dirty="0">
              <a:solidFill>
                <a:srgbClr val="FFFFFF"/>
              </a:solidFill>
              <a:latin typeface="Glacial Indifferenc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19800" y="2808400"/>
            <a:ext cx="12822589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untuk menyegarkan(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refresh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) isi dari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treeview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21" name="Gambar 20">
            <a:extLst>
              <a:ext uri="{FF2B5EF4-FFF2-40B4-BE49-F238E27FC236}">
                <a16:creationId xmlns:a16="http://schemas.microsoft.com/office/drawing/2014/main" id="{64778694-FE89-D6A7-7F79-3B05DE653A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1034" y="2192049"/>
            <a:ext cx="7340977" cy="1816193"/>
          </a:xfrm>
          <a:prstGeom prst="rect">
            <a:avLst/>
          </a:prstGeom>
        </p:spPr>
      </p:pic>
      <p:pic>
        <p:nvPicPr>
          <p:cNvPr id="23" name="Gambar 22">
            <a:extLst>
              <a:ext uri="{FF2B5EF4-FFF2-40B4-BE49-F238E27FC236}">
                <a16:creationId xmlns:a16="http://schemas.microsoft.com/office/drawing/2014/main" id="{3DA8A1BD-5E35-1052-9F86-8898CEF115E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168" y="4617927"/>
            <a:ext cx="2997354" cy="3206915"/>
          </a:xfrm>
          <a:prstGeom prst="rect">
            <a:avLst/>
          </a:prstGeom>
        </p:spPr>
      </p:pic>
      <p:sp>
        <p:nvSpPr>
          <p:cNvPr id="24" name="TextBox 17">
            <a:extLst>
              <a:ext uri="{FF2B5EF4-FFF2-40B4-BE49-F238E27FC236}">
                <a16:creationId xmlns:a16="http://schemas.microsoft.com/office/drawing/2014/main" id="{318F69C0-B052-6A1A-A073-F3D73A158B80}"/>
              </a:ext>
            </a:extLst>
          </p:cNvPr>
          <p:cNvSpPr txBox="1"/>
          <p:nvPr/>
        </p:nvSpPr>
        <p:spPr>
          <a:xfrm>
            <a:off x="4092879" y="5528682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Variabel di gunakan untuk menyimpan nilai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string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dalam bentuk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variable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tkinter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77FA3C6A-CD49-6348-AD47-0DBBD06509FD}"/>
              </a:ext>
            </a:extLst>
          </p:cNvPr>
          <p:cNvSpPr txBox="1"/>
          <p:nvPr/>
        </p:nvSpPr>
        <p:spPr>
          <a:xfrm>
            <a:off x="3941522" y="7083055"/>
            <a:ext cx="12822589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untuk menerima 2 parameter yaitu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word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dan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num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086600" y="2850495"/>
            <a:ext cx="12822589" cy="1840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koneksi ke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database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di buat dengan </a:t>
            </a:r>
          </a:p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memanggil fungsi 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connection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318F69C0-B052-6A1A-A073-F3D73A158B80}"/>
              </a:ext>
            </a:extLst>
          </p:cNvPr>
          <p:cNvSpPr txBox="1"/>
          <p:nvPr/>
        </p:nvSpPr>
        <p:spPr>
          <a:xfrm>
            <a:off x="7086600" y="5682805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tambah yaitu menyimpan data dari tombol </a:t>
            </a:r>
          </a:p>
          <a:p>
            <a:pPr algn="ctr">
              <a:lnSpc>
                <a:spcPts val="4899"/>
              </a:lnSpc>
            </a:pP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Entry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 yaitu id,nama,alamat,</a:t>
            </a: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No</a:t>
            </a: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._HP 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13D8E2A1-5FBC-1886-1079-C4393A8E0C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200" y="2596048"/>
            <a:ext cx="8687246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A2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E4E4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BFDDD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315549" y="677272"/>
            <a:ext cx="1452071" cy="1457537"/>
          </a:xfrm>
          <a:custGeom>
            <a:avLst/>
            <a:gdLst/>
            <a:ahLst/>
            <a:cxnLst/>
            <a:rect l="l" t="t" r="r" b="b"/>
            <a:pathLst>
              <a:path w="1452071" h="1457537">
                <a:moveTo>
                  <a:pt x="0" y="0"/>
                </a:moveTo>
                <a:lnTo>
                  <a:pt x="1452072" y="0"/>
                </a:lnTo>
                <a:lnTo>
                  <a:pt x="1452072" y="1457537"/>
                </a:lnTo>
                <a:lnTo>
                  <a:pt x="0" y="14575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55294" y="2275495"/>
            <a:ext cx="713130" cy="713130"/>
          </a:xfrm>
          <a:custGeom>
            <a:avLst/>
            <a:gdLst/>
            <a:ahLst/>
            <a:cxnLst/>
            <a:rect l="l" t="t" r="r" b="b"/>
            <a:pathLst>
              <a:path w="713130" h="713130">
                <a:moveTo>
                  <a:pt x="0" y="0"/>
                </a:moveTo>
                <a:lnTo>
                  <a:pt x="713131" y="0"/>
                </a:lnTo>
                <a:lnTo>
                  <a:pt x="713131" y="713130"/>
                </a:lnTo>
                <a:lnTo>
                  <a:pt x="0" y="713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546230" y="6885480"/>
            <a:ext cx="3984149" cy="3984149"/>
          </a:xfrm>
          <a:custGeom>
            <a:avLst/>
            <a:gdLst/>
            <a:ahLst/>
            <a:cxnLst/>
            <a:rect l="l" t="t" r="r" b="b"/>
            <a:pathLst>
              <a:path w="3984149" h="3984149">
                <a:moveTo>
                  <a:pt x="0" y="0"/>
                </a:moveTo>
                <a:lnTo>
                  <a:pt x="3984149" y="0"/>
                </a:lnTo>
                <a:lnTo>
                  <a:pt x="3984149" y="3984148"/>
                </a:lnTo>
                <a:lnTo>
                  <a:pt x="0" y="39841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986928" y="7590541"/>
            <a:ext cx="1909190" cy="1546444"/>
          </a:xfrm>
          <a:custGeom>
            <a:avLst/>
            <a:gdLst/>
            <a:ahLst/>
            <a:cxnLst/>
            <a:rect l="l" t="t" r="r" b="b"/>
            <a:pathLst>
              <a:path w="1909190" h="1546444">
                <a:moveTo>
                  <a:pt x="0" y="0"/>
                </a:moveTo>
                <a:lnTo>
                  <a:pt x="1909190" y="0"/>
                </a:lnTo>
                <a:lnTo>
                  <a:pt x="1909190" y="1546444"/>
                </a:lnTo>
                <a:lnTo>
                  <a:pt x="0" y="15464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086600" y="2850495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hapus semua untuk menghapus semua isi</a:t>
            </a:r>
          </a:p>
          <a:p>
            <a:pPr algn="ctr">
              <a:lnSpc>
                <a:spcPts val="4899"/>
              </a:lnSpc>
            </a:pPr>
            <a:r>
              <a:rPr lang="id-ID" sz="3499" dirty="0" err="1">
                <a:solidFill>
                  <a:srgbClr val="FFFFFF"/>
                </a:solidFill>
                <a:latin typeface="Glacial Indifference"/>
              </a:rPr>
              <a:t>database</a:t>
            </a:r>
            <a:endParaRPr lang="id-ID" sz="3499" dirty="0">
              <a:solidFill>
                <a:srgbClr val="FFFFFF"/>
              </a:solidFill>
              <a:latin typeface="Glacial Indifference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318F69C0-B052-6A1A-A073-F3D73A158B80}"/>
              </a:ext>
            </a:extLst>
          </p:cNvPr>
          <p:cNvSpPr txBox="1"/>
          <p:nvPr/>
        </p:nvSpPr>
        <p:spPr>
          <a:xfrm>
            <a:off x="7086600" y="5682805"/>
            <a:ext cx="12822589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Fungsi hapus untuk menghapus data yang</a:t>
            </a:r>
          </a:p>
          <a:p>
            <a:pPr algn="ctr">
              <a:lnSpc>
                <a:spcPts val="4899"/>
              </a:lnSpc>
            </a:pPr>
            <a:r>
              <a:rPr lang="id-ID" sz="3499" dirty="0">
                <a:solidFill>
                  <a:srgbClr val="FFFFFF"/>
                </a:solidFill>
                <a:latin typeface="Glacial Indifference"/>
              </a:rPr>
              <a:t>Telah dipilih</a:t>
            </a:r>
            <a:endParaRPr lang="en-US" sz="3499" dirty="0">
              <a:solidFill>
                <a:srgbClr val="FFFFFF"/>
              </a:solidFill>
              <a:latin typeface="Glacial Indifference"/>
            </a:endParaRPr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15144B5E-86E0-C344-4318-2903BD05FC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374" y="2097080"/>
            <a:ext cx="7531487" cy="62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35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385</Words>
  <Application>Microsoft Office PowerPoint</Application>
  <PresentationFormat>Kustom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16</vt:i4>
      </vt:variant>
    </vt:vector>
  </HeadingPairs>
  <TitlesOfParts>
    <vt:vector size="21" baseType="lpstr">
      <vt:lpstr>Arial</vt:lpstr>
      <vt:lpstr>Calibri</vt:lpstr>
      <vt:lpstr>Glacial Indifference Bold</vt:lpstr>
      <vt:lpstr>Glacial Indifference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Hijau minimalis formal seminar proposal presentasi</dc:title>
  <cp:lastModifiedBy>ilham ramadhani</cp:lastModifiedBy>
  <cp:revision>2</cp:revision>
  <dcterms:created xsi:type="dcterms:W3CDTF">2006-08-16T00:00:00Z</dcterms:created>
  <dcterms:modified xsi:type="dcterms:W3CDTF">2024-01-03T08:00:09Z</dcterms:modified>
  <dc:identifier>DAF4zVj6ayQ</dc:identifier>
</cp:coreProperties>
</file>